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sldIdLst>
    <p:sldId id="256" r:id="rId5"/>
    <p:sldId id="257" r:id="rId6"/>
    <p:sldId id="260" r:id="rId7"/>
    <p:sldId id="267" r:id="rId8"/>
    <p:sldId id="258" r:id="rId9"/>
    <p:sldId id="266" r:id="rId10"/>
    <p:sldId id="261" r:id="rId11"/>
    <p:sldId id="268" r:id="rId12"/>
    <p:sldId id="269" r:id="rId13"/>
    <p:sldId id="271" r:id="rId14"/>
    <p:sldId id="286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62" r:id="rId25"/>
    <p:sldId id="263" r:id="rId26"/>
    <p:sldId id="279" r:id="rId27"/>
    <p:sldId id="287" r:id="rId28"/>
    <p:sldId id="288" r:id="rId29"/>
    <p:sldId id="280" r:id="rId30"/>
    <p:sldId id="281" r:id="rId31"/>
    <p:sldId id="282" r:id="rId32"/>
    <p:sldId id="283" r:id="rId33"/>
    <p:sldId id="292" r:id="rId34"/>
    <p:sldId id="264" r:id="rId35"/>
    <p:sldId id="285" r:id="rId36"/>
    <p:sldId id="284" r:id="rId37"/>
    <p:sldId id="290" r:id="rId38"/>
    <p:sldId id="293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 Marion" initials="RM" lastIdx="1" clrIdx="0">
    <p:extLst>
      <p:ext uri="{19B8F6BF-5375-455C-9EA6-DF929625EA0E}">
        <p15:presenceInfo xmlns:p15="http://schemas.microsoft.com/office/powerpoint/2012/main" userId="Renz Marion" providerId="None"/>
      </p:ext>
    </p:extLst>
  </p:cmAuthor>
  <p:cmAuthor id="2" name="Ilaria Di Matteo" initials="IDM" lastIdx="1" clrIdx="1">
    <p:extLst>
      <p:ext uri="{19B8F6BF-5375-455C-9EA6-DF929625EA0E}">
        <p15:presenceInfo xmlns:p15="http://schemas.microsoft.com/office/powerpoint/2012/main" userId="S::dimatteo@un.org::15a40d04-9af6-4bc1-882e-46ed86be2c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9D"/>
    <a:srgbClr val="F6F7FF"/>
    <a:srgbClr val="D7EDFE"/>
    <a:srgbClr val="E01983"/>
    <a:srgbClr val="EF412A"/>
    <a:srgbClr val="F36D22"/>
    <a:srgbClr val="FDB713"/>
    <a:srgbClr val="3DAD48"/>
    <a:srgbClr val="03ACD8"/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15" autoAdjust="0"/>
  </p:normalViewPr>
  <p:slideViewPr>
    <p:cSldViewPr snapToGrid="0">
      <p:cViewPr varScale="1">
        <p:scale>
          <a:sx n="71" d="100"/>
          <a:sy n="71" d="100"/>
        </p:scale>
        <p:origin x="27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Farinas" userId="a13a3ff4-3a22-4df4-8f75-64dacc3896fd" providerId="ADAL" clId="{B8401AAF-4F24-4BD6-862F-9D914BDBE94E}"/>
    <pc:docChg chg="custSel modSld">
      <pc:chgData name="Pedro Farinas" userId="a13a3ff4-3a22-4df4-8f75-64dacc3896fd" providerId="ADAL" clId="{B8401AAF-4F24-4BD6-862F-9D914BDBE94E}" dt="2024-03-06T15:35:37.397" v="69" actId="368"/>
      <pc:docMkLst>
        <pc:docMk/>
      </pc:docMkLst>
      <pc:sldChg chg="modNotes">
        <pc:chgData name="Pedro Farinas" userId="a13a3ff4-3a22-4df4-8f75-64dacc3896fd" providerId="ADAL" clId="{B8401AAF-4F24-4BD6-862F-9D914BDBE94E}" dt="2024-03-06T15:35:35.807" v="1" actId="368"/>
        <pc:sldMkLst>
          <pc:docMk/>
          <pc:sldMk cId="1927599760" sldId="257"/>
        </pc:sldMkLst>
      </pc:sldChg>
      <pc:sldChg chg="modNotes">
        <pc:chgData name="Pedro Farinas" userId="a13a3ff4-3a22-4df4-8f75-64dacc3896fd" providerId="ADAL" clId="{B8401AAF-4F24-4BD6-862F-9D914BDBE94E}" dt="2024-03-06T15:35:36.077" v="7" actId="368"/>
        <pc:sldMkLst>
          <pc:docMk/>
          <pc:sldMk cId="4103329675" sldId="258"/>
        </pc:sldMkLst>
      </pc:sldChg>
      <pc:sldChg chg="modNotes">
        <pc:chgData name="Pedro Farinas" userId="a13a3ff4-3a22-4df4-8f75-64dacc3896fd" providerId="ADAL" clId="{B8401AAF-4F24-4BD6-862F-9D914BDBE94E}" dt="2024-03-06T15:35:35.936" v="3" actId="368"/>
        <pc:sldMkLst>
          <pc:docMk/>
          <pc:sldMk cId="3204051681" sldId="260"/>
        </pc:sldMkLst>
      </pc:sldChg>
      <pc:sldChg chg="modNotes">
        <pc:chgData name="Pedro Farinas" userId="a13a3ff4-3a22-4df4-8f75-64dacc3896fd" providerId="ADAL" clId="{B8401AAF-4F24-4BD6-862F-9D914BDBE94E}" dt="2024-03-06T15:35:36.130" v="11" actId="368"/>
        <pc:sldMkLst>
          <pc:docMk/>
          <pc:sldMk cId="2759350614" sldId="261"/>
        </pc:sldMkLst>
      </pc:sldChg>
      <pc:sldChg chg="modNotes">
        <pc:chgData name="Pedro Farinas" userId="a13a3ff4-3a22-4df4-8f75-64dacc3896fd" providerId="ADAL" clId="{B8401AAF-4F24-4BD6-862F-9D914BDBE94E}" dt="2024-03-06T15:35:36.684" v="39" actId="368"/>
        <pc:sldMkLst>
          <pc:docMk/>
          <pc:sldMk cId="3460456270" sldId="262"/>
        </pc:sldMkLst>
      </pc:sldChg>
      <pc:sldChg chg="modNotes">
        <pc:chgData name="Pedro Farinas" userId="a13a3ff4-3a22-4df4-8f75-64dacc3896fd" providerId="ADAL" clId="{B8401AAF-4F24-4BD6-862F-9D914BDBE94E}" dt="2024-03-06T15:35:36.715" v="41" actId="368"/>
        <pc:sldMkLst>
          <pc:docMk/>
          <pc:sldMk cId="4292411417" sldId="263"/>
        </pc:sldMkLst>
      </pc:sldChg>
      <pc:sldChg chg="modNotes">
        <pc:chgData name="Pedro Farinas" userId="a13a3ff4-3a22-4df4-8f75-64dacc3896fd" providerId="ADAL" clId="{B8401AAF-4F24-4BD6-862F-9D914BDBE94E}" dt="2024-03-06T15:35:37.116" v="59" actId="368"/>
        <pc:sldMkLst>
          <pc:docMk/>
          <pc:sldMk cId="1084314120" sldId="264"/>
        </pc:sldMkLst>
      </pc:sldChg>
      <pc:sldChg chg="modNotes">
        <pc:chgData name="Pedro Farinas" userId="a13a3ff4-3a22-4df4-8f75-64dacc3896fd" providerId="ADAL" clId="{B8401AAF-4F24-4BD6-862F-9D914BDBE94E}" dt="2024-03-06T15:35:36.099" v="9" actId="368"/>
        <pc:sldMkLst>
          <pc:docMk/>
          <pc:sldMk cId="907859657" sldId="266"/>
        </pc:sldMkLst>
      </pc:sldChg>
      <pc:sldChg chg="modNotes">
        <pc:chgData name="Pedro Farinas" userId="a13a3ff4-3a22-4df4-8f75-64dacc3896fd" providerId="ADAL" clId="{B8401AAF-4F24-4BD6-862F-9D914BDBE94E}" dt="2024-03-06T15:35:36.030" v="5" actId="368"/>
        <pc:sldMkLst>
          <pc:docMk/>
          <pc:sldMk cId="3101709313" sldId="267"/>
        </pc:sldMkLst>
      </pc:sldChg>
      <pc:sldChg chg="modNotes">
        <pc:chgData name="Pedro Farinas" userId="a13a3ff4-3a22-4df4-8f75-64dacc3896fd" providerId="ADAL" clId="{B8401AAF-4F24-4BD6-862F-9D914BDBE94E}" dt="2024-03-06T15:35:36.162" v="13" actId="368"/>
        <pc:sldMkLst>
          <pc:docMk/>
          <pc:sldMk cId="2032624923" sldId="268"/>
        </pc:sldMkLst>
      </pc:sldChg>
      <pc:sldChg chg="modNotes">
        <pc:chgData name="Pedro Farinas" userId="a13a3ff4-3a22-4df4-8f75-64dacc3896fd" providerId="ADAL" clId="{B8401AAF-4F24-4BD6-862F-9D914BDBE94E}" dt="2024-03-06T15:35:36.199" v="15" actId="368"/>
        <pc:sldMkLst>
          <pc:docMk/>
          <pc:sldMk cId="2262192046" sldId="269"/>
        </pc:sldMkLst>
      </pc:sldChg>
      <pc:sldChg chg="modNotes">
        <pc:chgData name="Pedro Farinas" userId="a13a3ff4-3a22-4df4-8f75-64dacc3896fd" providerId="ADAL" clId="{B8401AAF-4F24-4BD6-862F-9D914BDBE94E}" dt="2024-03-06T15:35:36.298" v="21" actId="368"/>
        <pc:sldMkLst>
          <pc:docMk/>
          <pc:sldMk cId="2781263227" sldId="270"/>
        </pc:sldMkLst>
      </pc:sldChg>
      <pc:sldChg chg="modNotes">
        <pc:chgData name="Pedro Farinas" userId="a13a3ff4-3a22-4df4-8f75-64dacc3896fd" providerId="ADAL" clId="{B8401AAF-4F24-4BD6-862F-9D914BDBE94E}" dt="2024-03-06T15:35:36.231" v="17" actId="368"/>
        <pc:sldMkLst>
          <pc:docMk/>
          <pc:sldMk cId="2322662114" sldId="271"/>
        </pc:sldMkLst>
      </pc:sldChg>
      <pc:sldChg chg="modNotes">
        <pc:chgData name="Pedro Farinas" userId="a13a3ff4-3a22-4df4-8f75-64dacc3896fd" providerId="ADAL" clId="{B8401AAF-4F24-4BD6-862F-9D914BDBE94E}" dt="2024-03-06T15:35:36.329" v="23" actId="368"/>
        <pc:sldMkLst>
          <pc:docMk/>
          <pc:sldMk cId="3118260777" sldId="272"/>
        </pc:sldMkLst>
      </pc:sldChg>
      <pc:sldChg chg="modNotes">
        <pc:chgData name="Pedro Farinas" userId="a13a3ff4-3a22-4df4-8f75-64dacc3896fd" providerId="ADAL" clId="{B8401AAF-4F24-4BD6-862F-9D914BDBE94E}" dt="2024-03-06T15:35:36.376" v="25" actId="368"/>
        <pc:sldMkLst>
          <pc:docMk/>
          <pc:sldMk cId="4265813843" sldId="273"/>
        </pc:sldMkLst>
      </pc:sldChg>
      <pc:sldChg chg="modNotes">
        <pc:chgData name="Pedro Farinas" userId="a13a3ff4-3a22-4df4-8f75-64dacc3896fd" providerId="ADAL" clId="{B8401AAF-4F24-4BD6-862F-9D914BDBE94E}" dt="2024-03-06T15:35:36.451" v="27" actId="368"/>
        <pc:sldMkLst>
          <pc:docMk/>
          <pc:sldMk cId="1747266547" sldId="274"/>
        </pc:sldMkLst>
      </pc:sldChg>
      <pc:sldChg chg="modNotes">
        <pc:chgData name="Pedro Farinas" userId="a13a3ff4-3a22-4df4-8f75-64dacc3896fd" providerId="ADAL" clId="{B8401AAF-4F24-4BD6-862F-9D914BDBE94E}" dt="2024-03-06T15:35:36.491" v="29" actId="368"/>
        <pc:sldMkLst>
          <pc:docMk/>
          <pc:sldMk cId="4086249734" sldId="275"/>
        </pc:sldMkLst>
      </pc:sldChg>
      <pc:sldChg chg="modNotes">
        <pc:chgData name="Pedro Farinas" userId="a13a3ff4-3a22-4df4-8f75-64dacc3896fd" providerId="ADAL" clId="{B8401AAF-4F24-4BD6-862F-9D914BDBE94E}" dt="2024-03-06T15:35:36.525" v="31" actId="368"/>
        <pc:sldMkLst>
          <pc:docMk/>
          <pc:sldMk cId="1332972813" sldId="276"/>
        </pc:sldMkLst>
      </pc:sldChg>
      <pc:sldChg chg="modNotes">
        <pc:chgData name="Pedro Farinas" userId="a13a3ff4-3a22-4df4-8f75-64dacc3896fd" providerId="ADAL" clId="{B8401AAF-4F24-4BD6-862F-9D914BDBE94E}" dt="2024-03-06T15:35:36.572" v="33" actId="368"/>
        <pc:sldMkLst>
          <pc:docMk/>
          <pc:sldMk cId="3352056077" sldId="277"/>
        </pc:sldMkLst>
      </pc:sldChg>
      <pc:sldChg chg="modNotes">
        <pc:chgData name="Pedro Farinas" userId="a13a3ff4-3a22-4df4-8f75-64dacc3896fd" providerId="ADAL" clId="{B8401AAF-4F24-4BD6-862F-9D914BDBE94E}" dt="2024-03-06T15:35:36.600" v="35" actId="368"/>
        <pc:sldMkLst>
          <pc:docMk/>
          <pc:sldMk cId="330844957" sldId="278"/>
        </pc:sldMkLst>
      </pc:sldChg>
      <pc:sldChg chg="modNotes">
        <pc:chgData name="Pedro Farinas" userId="a13a3ff4-3a22-4df4-8f75-64dacc3896fd" providerId="ADAL" clId="{B8401AAF-4F24-4BD6-862F-9D914BDBE94E}" dt="2024-03-06T15:35:36.731" v="43" actId="368"/>
        <pc:sldMkLst>
          <pc:docMk/>
          <pc:sldMk cId="1729233155" sldId="279"/>
        </pc:sldMkLst>
      </pc:sldChg>
      <pc:sldChg chg="modNotes">
        <pc:chgData name="Pedro Farinas" userId="a13a3ff4-3a22-4df4-8f75-64dacc3896fd" providerId="ADAL" clId="{B8401AAF-4F24-4BD6-862F-9D914BDBE94E}" dt="2024-03-06T15:35:36.863" v="49" actId="368"/>
        <pc:sldMkLst>
          <pc:docMk/>
          <pc:sldMk cId="3817712175" sldId="280"/>
        </pc:sldMkLst>
      </pc:sldChg>
      <pc:sldChg chg="modNotes">
        <pc:chgData name="Pedro Farinas" userId="a13a3ff4-3a22-4df4-8f75-64dacc3896fd" providerId="ADAL" clId="{B8401AAF-4F24-4BD6-862F-9D914BDBE94E}" dt="2024-03-06T15:35:36.916" v="51" actId="368"/>
        <pc:sldMkLst>
          <pc:docMk/>
          <pc:sldMk cId="845174903" sldId="281"/>
        </pc:sldMkLst>
      </pc:sldChg>
      <pc:sldChg chg="modNotes">
        <pc:chgData name="Pedro Farinas" userId="a13a3ff4-3a22-4df4-8f75-64dacc3896fd" providerId="ADAL" clId="{B8401AAF-4F24-4BD6-862F-9D914BDBE94E}" dt="2024-03-06T15:35:36.956" v="53" actId="368"/>
        <pc:sldMkLst>
          <pc:docMk/>
          <pc:sldMk cId="2106316930" sldId="282"/>
        </pc:sldMkLst>
      </pc:sldChg>
      <pc:sldChg chg="modNotes">
        <pc:chgData name="Pedro Farinas" userId="a13a3ff4-3a22-4df4-8f75-64dacc3896fd" providerId="ADAL" clId="{B8401AAF-4F24-4BD6-862F-9D914BDBE94E}" dt="2024-03-06T15:35:37.014" v="55" actId="368"/>
        <pc:sldMkLst>
          <pc:docMk/>
          <pc:sldMk cId="3360331016" sldId="283"/>
        </pc:sldMkLst>
      </pc:sldChg>
      <pc:sldChg chg="modNotes">
        <pc:chgData name="Pedro Farinas" userId="a13a3ff4-3a22-4df4-8f75-64dacc3896fd" providerId="ADAL" clId="{B8401AAF-4F24-4BD6-862F-9D914BDBE94E}" dt="2024-03-06T15:35:37.232" v="63" actId="368"/>
        <pc:sldMkLst>
          <pc:docMk/>
          <pc:sldMk cId="4277499965" sldId="284"/>
        </pc:sldMkLst>
      </pc:sldChg>
      <pc:sldChg chg="modNotes">
        <pc:chgData name="Pedro Farinas" userId="a13a3ff4-3a22-4df4-8f75-64dacc3896fd" providerId="ADAL" clId="{B8401AAF-4F24-4BD6-862F-9D914BDBE94E}" dt="2024-03-06T15:35:37.170" v="61" actId="368"/>
        <pc:sldMkLst>
          <pc:docMk/>
          <pc:sldMk cId="2634154824" sldId="285"/>
        </pc:sldMkLst>
      </pc:sldChg>
      <pc:sldChg chg="modNotes">
        <pc:chgData name="Pedro Farinas" userId="a13a3ff4-3a22-4df4-8f75-64dacc3896fd" providerId="ADAL" clId="{B8401AAF-4F24-4BD6-862F-9D914BDBE94E}" dt="2024-03-06T15:35:36.268" v="19" actId="368"/>
        <pc:sldMkLst>
          <pc:docMk/>
          <pc:sldMk cId="4041935429" sldId="286"/>
        </pc:sldMkLst>
      </pc:sldChg>
      <pc:sldChg chg="modNotes">
        <pc:chgData name="Pedro Farinas" userId="a13a3ff4-3a22-4df4-8f75-64dacc3896fd" providerId="ADAL" clId="{B8401AAF-4F24-4BD6-862F-9D914BDBE94E}" dt="2024-03-06T15:35:36.762" v="45" actId="368"/>
        <pc:sldMkLst>
          <pc:docMk/>
          <pc:sldMk cId="3737268257" sldId="287"/>
        </pc:sldMkLst>
      </pc:sldChg>
      <pc:sldChg chg="modNotes">
        <pc:chgData name="Pedro Farinas" userId="a13a3ff4-3a22-4df4-8f75-64dacc3896fd" providerId="ADAL" clId="{B8401AAF-4F24-4BD6-862F-9D914BDBE94E}" dt="2024-03-06T15:35:36.800" v="47" actId="368"/>
        <pc:sldMkLst>
          <pc:docMk/>
          <pc:sldMk cId="3832303451" sldId="288"/>
        </pc:sldMkLst>
      </pc:sldChg>
      <pc:sldChg chg="modNotes">
        <pc:chgData name="Pedro Farinas" userId="a13a3ff4-3a22-4df4-8f75-64dacc3896fd" providerId="ADAL" clId="{B8401AAF-4F24-4BD6-862F-9D914BDBE94E}" dt="2024-03-06T15:35:36.646" v="37" actId="368"/>
        <pc:sldMkLst>
          <pc:docMk/>
          <pc:sldMk cId="244635906" sldId="289"/>
        </pc:sldMkLst>
      </pc:sldChg>
      <pc:sldChg chg="modNotes">
        <pc:chgData name="Pedro Farinas" userId="a13a3ff4-3a22-4df4-8f75-64dacc3896fd" providerId="ADAL" clId="{B8401AAF-4F24-4BD6-862F-9D914BDBE94E}" dt="2024-03-06T15:35:37.288" v="65" actId="368"/>
        <pc:sldMkLst>
          <pc:docMk/>
          <pc:sldMk cId="846502436" sldId="290"/>
        </pc:sldMkLst>
      </pc:sldChg>
      <pc:sldChg chg="modNotes">
        <pc:chgData name="Pedro Farinas" userId="a13a3ff4-3a22-4df4-8f75-64dacc3896fd" providerId="ADAL" clId="{B8401AAF-4F24-4BD6-862F-9D914BDBE94E}" dt="2024-03-06T15:35:37.397" v="69" actId="368"/>
        <pc:sldMkLst>
          <pc:docMk/>
          <pc:sldMk cId="2803237295" sldId="291"/>
        </pc:sldMkLst>
      </pc:sldChg>
      <pc:sldChg chg="modNotes">
        <pc:chgData name="Pedro Farinas" userId="a13a3ff4-3a22-4df4-8f75-64dacc3896fd" providerId="ADAL" clId="{B8401AAF-4F24-4BD6-862F-9D914BDBE94E}" dt="2024-03-06T15:35:37.060" v="57" actId="368"/>
        <pc:sldMkLst>
          <pc:docMk/>
          <pc:sldMk cId="381678824" sldId="292"/>
        </pc:sldMkLst>
      </pc:sldChg>
      <pc:sldChg chg="modNotes">
        <pc:chgData name="Pedro Farinas" userId="a13a3ff4-3a22-4df4-8f75-64dacc3896fd" providerId="ADAL" clId="{B8401AAF-4F24-4BD6-862F-9D914BDBE94E}" dt="2024-03-06T15:35:37.345" v="67" actId="368"/>
        <pc:sldMkLst>
          <pc:docMk/>
          <pc:sldMk cId="1607089832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B278-4F60-4996-80B5-EE2EB36ED605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3EA2-7B88-46FC-B376-8D233EA6D08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59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049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84346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698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22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375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7588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61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649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329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516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16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058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428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517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877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66181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4609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4558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65306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8933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8858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9947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3095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9788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035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639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3639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17249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96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529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893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974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043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646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108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D8C479-5C08-CF48-810A-1BDAE77499B4}"/>
              </a:ext>
            </a:extLst>
          </p:cNvPr>
          <p:cNvSpPr/>
          <p:nvPr userDrawn="1"/>
        </p:nvSpPr>
        <p:spPr>
          <a:xfrm>
            <a:off x="-2524" y="0"/>
            <a:ext cx="6401618" cy="138755"/>
          </a:xfrm>
          <a:prstGeom prst="rect">
            <a:avLst/>
          </a:prstGeom>
          <a:solidFill>
            <a:srgbClr val="D7E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12B8C-FF92-3748-8E7F-F7BFE151B9A8}"/>
              </a:ext>
            </a:extLst>
          </p:cNvPr>
          <p:cNvSpPr/>
          <p:nvPr userDrawn="1"/>
        </p:nvSpPr>
        <p:spPr>
          <a:xfrm>
            <a:off x="0" y="181680"/>
            <a:ext cx="9144000" cy="5857876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8632"/>
            <a:ext cx="6858000" cy="14091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D46178-5067-7E45-9E9C-85314B7EB9EE}"/>
              </a:ext>
            </a:extLst>
          </p:cNvPr>
          <p:cNvCxnSpPr>
            <a:cxnSpLocks/>
          </p:cNvCxnSpPr>
          <p:nvPr userDrawn="1"/>
        </p:nvCxnSpPr>
        <p:spPr>
          <a:xfrm>
            <a:off x="3561644" y="3668008"/>
            <a:ext cx="202071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6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171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867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2204"/>
            <a:ext cx="7886700" cy="4934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80ACBC-9F14-7143-8C4E-1956D115DE83}" type="datetimeFigureOut">
              <a:rPr lang="en-US" smtClean="0"/>
              <a:pPr/>
              <a:t>05/03/2024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131B3-73A5-124D-B003-267D766B3145}"/>
              </a:ext>
            </a:extLst>
          </p:cNvPr>
          <p:cNvSpPr/>
          <p:nvPr userDrawn="1"/>
        </p:nvSpPr>
        <p:spPr>
          <a:xfrm>
            <a:off x="0" y="0"/>
            <a:ext cx="6401617" cy="132588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6DB04-4620-8146-A4A3-3E5AC48EF5FA}"/>
              </a:ext>
            </a:extLst>
          </p:cNvPr>
          <p:cNvSpPr/>
          <p:nvPr userDrawn="1"/>
        </p:nvSpPr>
        <p:spPr>
          <a:xfrm>
            <a:off x="8809383" y="-3936"/>
            <a:ext cx="334617" cy="136524"/>
          </a:xfrm>
          <a:prstGeom prst="rect">
            <a:avLst/>
          </a:prstGeom>
          <a:solidFill>
            <a:srgbClr val="E0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D3B29-0611-6247-8B10-5E9BE6965831}"/>
              </a:ext>
            </a:extLst>
          </p:cNvPr>
          <p:cNvSpPr/>
          <p:nvPr userDrawn="1"/>
        </p:nvSpPr>
        <p:spPr>
          <a:xfrm>
            <a:off x="8417614" y="-3936"/>
            <a:ext cx="334617" cy="136524"/>
          </a:xfrm>
          <a:prstGeom prst="rect">
            <a:avLst/>
          </a:prstGeom>
          <a:solidFill>
            <a:srgbClr val="EF4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08242-6FC0-CB46-B417-C45923211FA9}"/>
              </a:ext>
            </a:extLst>
          </p:cNvPr>
          <p:cNvSpPr/>
          <p:nvPr userDrawn="1"/>
        </p:nvSpPr>
        <p:spPr>
          <a:xfrm>
            <a:off x="8025845" y="-3936"/>
            <a:ext cx="334617" cy="136524"/>
          </a:xfrm>
          <a:prstGeom prst="rect">
            <a:avLst/>
          </a:prstGeom>
          <a:solidFill>
            <a:srgbClr val="F3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A9990-D042-3F48-8A9F-B37EA801BA61}"/>
              </a:ext>
            </a:extLst>
          </p:cNvPr>
          <p:cNvSpPr/>
          <p:nvPr userDrawn="1"/>
        </p:nvSpPr>
        <p:spPr>
          <a:xfrm>
            <a:off x="7634076" y="-3936"/>
            <a:ext cx="334617" cy="136524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61A8B-9370-004C-A186-F9D78441A4F7}"/>
              </a:ext>
            </a:extLst>
          </p:cNvPr>
          <p:cNvSpPr/>
          <p:nvPr userDrawn="1"/>
        </p:nvSpPr>
        <p:spPr>
          <a:xfrm>
            <a:off x="7242307" y="-3936"/>
            <a:ext cx="334617" cy="136524"/>
          </a:xfrm>
          <a:prstGeom prst="rect">
            <a:avLst/>
          </a:prstGeom>
          <a:solidFill>
            <a:srgbClr val="3DA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9A5CC-5741-DC44-A440-930BE2452F25}"/>
              </a:ext>
            </a:extLst>
          </p:cNvPr>
          <p:cNvSpPr/>
          <p:nvPr userDrawn="1"/>
        </p:nvSpPr>
        <p:spPr>
          <a:xfrm>
            <a:off x="6850538" y="-3936"/>
            <a:ext cx="334617" cy="136524"/>
          </a:xfrm>
          <a:prstGeom prst="rect">
            <a:avLst/>
          </a:prstGeom>
          <a:solidFill>
            <a:srgbClr val="03A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50675E-C578-DB4B-8857-D5C0DC68B0E1}"/>
              </a:ext>
            </a:extLst>
          </p:cNvPr>
          <p:cNvSpPr/>
          <p:nvPr userDrawn="1"/>
        </p:nvSpPr>
        <p:spPr>
          <a:xfrm>
            <a:off x="6458769" y="-3936"/>
            <a:ext cx="334617" cy="136524"/>
          </a:xfrm>
          <a:prstGeom prst="rect">
            <a:avLst/>
          </a:prstGeom>
          <a:solidFill>
            <a:srgbClr val="0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Afbeelding 18" descr="C:\Users\hhmn\AppData\Local\Microsoft\Windows\INetCache\Content.MSO\1A665FE8.tmp"/>
          <p:cNvPicPr/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5" y="6126511"/>
            <a:ext cx="1191907" cy="68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44" y="6186894"/>
            <a:ext cx="550625" cy="66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7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businessindustryandtrade/business/activitysizeandlocation/bulletins/businessdemography/20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ww.inegi.org.mx/sisco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sites/default/files/2021-02/Data%20sharing%20guide%20on%20web_1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GSBP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business-stat/SBR/Documents/UN_Guidelines_on_SBR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unece.org/fileadmin/DAM/stats/publications/2015/ECE_CES_39_WEB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Course on </a:t>
            </a:r>
            <a:br>
              <a:rPr lang="nl-NL" dirty="0"/>
            </a:br>
            <a:r>
              <a:rPr lang="en-US" dirty="0"/>
              <a:t>Statistical Business Registers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800"/>
              <a:t>Session 3:  </a:t>
            </a:r>
            <a:r>
              <a:rPr lang="en-US" sz="2800"/>
              <a:t>Introduction to SBRs (continued)</a:t>
            </a:r>
          </a:p>
          <a:p>
            <a:r>
              <a:rPr lang="en-US"/>
              <a:t>● Statistics &amp; Research</a:t>
            </a:r>
            <a:br>
              <a:rPr lang="nl-NL"/>
            </a:br>
            <a:r>
              <a:rPr lang="en-US"/>
              <a:t>● </a:t>
            </a:r>
            <a:r>
              <a:rPr lang="nl-NL"/>
              <a:t>Other roles of SBRs</a:t>
            </a:r>
            <a:br>
              <a:rPr lang="en-US"/>
            </a:br>
            <a:r>
              <a:rPr lang="en-US"/>
              <a:t>● UN Guidelines on SBRs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3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2204"/>
            <a:ext cx="7886700" cy="1114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Business demography statistics</a:t>
            </a:r>
          </a:p>
          <a:p>
            <a:pPr marL="0" indent="0">
              <a:buNone/>
            </a:pPr>
            <a:r>
              <a:rPr lang="nl-NL" sz="2000"/>
              <a:t>Example of SBR-derived demographics from the </a:t>
            </a:r>
            <a:r>
              <a:rPr lang="nl-NL" sz="2000">
                <a:hlinkClick r:id="rId3"/>
              </a:rPr>
              <a:t>UK</a:t>
            </a:r>
            <a:endParaRPr lang="nl-NL" sz="200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178B3-59F3-5C4D-43D9-DC38DFA68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4" y="2600548"/>
            <a:ext cx="4619422" cy="315953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AD73A-3D21-1E6D-1991-ABD716162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435" y="2356877"/>
            <a:ext cx="3440746" cy="37666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66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Business demography statistics</a:t>
            </a:r>
            <a:endParaRPr lang="nl-NL" sz="2800"/>
          </a:p>
          <a:p>
            <a:pPr marL="0" indent="0">
              <a:buNone/>
            </a:pPr>
            <a:r>
              <a:rPr lang="nl-NL" b="1"/>
              <a:t>Satellite approach</a:t>
            </a:r>
          </a:p>
          <a:p>
            <a:pPr marL="0" indent="0">
              <a:buNone/>
            </a:pPr>
            <a:r>
              <a:rPr lang="nl-NL"/>
              <a:t>Issues</a:t>
            </a:r>
          </a:p>
          <a:p>
            <a:pPr lvl="1"/>
            <a:r>
              <a:rPr lang="nl-NL"/>
              <a:t>Changes in concepts or coverage as a result of SBR maintenance can lead to changes in data unrelated to changes in the real world</a:t>
            </a:r>
          </a:p>
          <a:p>
            <a:pPr lvl="1"/>
            <a:r>
              <a:rPr lang="nl-NL"/>
              <a:t>Implementing additional roles can lead to a complex network of databases and functionalities</a:t>
            </a:r>
          </a:p>
          <a:p>
            <a:pPr marL="0" indent="0">
              <a:buNone/>
            </a:pPr>
            <a:r>
              <a:rPr lang="nl-NL"/>
              <a:t>Possible solution</a:t>
            </a:r>
          </a:p>
          <a:p>
            <a:pPr lvl="1"/>
            <a:r>
              <a:rPr lang="nl-NL"/>
              <a:t>Frozen frames from the SBR are linked with other data sources and maintained separately in a </a:t>
            </a:r>
            <a:r>
              <a:rPr lang="nl-NL" b="1"/>
              <a:t>satellite register</a:t>
            </a:r>
          </a:p>
          <a:p>
            <a:pPr marL="0" indent="0">
              <a:buNone/>
            </a:pPr>
            <a:r>
              <a:rPr lang="nl-NL"/>
              <a:t>Benefits</a:t>
            </a:r>
          </a:p>
          <a:p>
            <a:pPr lvl="1"/>
            <a:r>
              <a:rPr lang="nl-NL"/>
              <a:t>Reduced complexity of SBR</a:t>
            </a:r>
          </a:p>
          <a:p>
            <a:pPr lvl="1"/>
            <a:r>
              <a:rPr lang="nl-NL"/>
              <a:t>Statistics can be produced by those outisde the SBR unit</a:t>
            </a:r>
          </a:p>
          <a:p>
            <a:pPr lvl="1"/>
            <a:r>
              <a:rPr lang="nl-NL"/>
              <a:t>Can handle more data; not interfere with basic functions of SBR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93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Integration with domain-specific registers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4640C-2A63-9712-5F6A-37CF6B0FA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6" y="1775539"/>
            <a:ext cx="7895914" cy="40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Integration with domain-specific registers</a:t>
            </a:r>
          </a:p>
          <a:p>
            <a:pPr marL="0" indent="0">
              <a:buNone/>
            </a:pPr>
            <a:r>
              <a:rPr lang="en-US" sz="2200" b="1"/>
              <a:t>Example of Tunisia</a:t>
            </a:r>
          </a:p>
          <a:p>
            <a:pPr marL="0" indent="0">
              <a:buNone/>
            </a:pPr>
            <a:r>
              <a:rPr lang="en-US" sz="2000"/>
              <a:t>Customs data was linked to the SBR: </a:t>
            </a:r>
          </a:p>
          <a:p>
            <a:pPr lvl="1"/>
            <a:r>
              <a:rPr lang="en-US"/>
              <a:t>Imports/exports by company</a:t>
            </a:r>
          </a:p>
          <a:p>
            <a:pPr lvl="1"/>
            <a:r>
              <a:rPr lang="en-US"/>
              <a:t>Information on the products imported/exported, i.e. </a:t>
            </a:r>
            <a:br>
              <a:rPr lang="en-US"/>
            </a:br>
            <a:r>
              <a:rPr lang="en-US"/>
              <a:t>value, weight and destination</a:t>
            </a:r>
          </a:p>
          <a:p>
            <a:pPr marL="0" indent="0">
              <a:buNone/>
            </a:pPr>
            <a:r>
              <a:rPr lang="en-US" sz="2000"/>
              <a:t>Also facilitates updates and estimations in the SBR, i.e. </a:t>
            </a:r>
          </a:p>
          <a:p>
            <a:pPr lvl="1"/>
            <a:r>
              <a:rPr lang="en-US"/>
              <a:t>Estimate turnover based on value of exports for exporting companies</a:t>
            </a:r>
          </a:p>
          <a:p>
            <a:pPr lvl="1"/>
            <a:r>
              <a:rPr lang="en-US"/>
              <a:t>Estimate main business activity based on most imported/exported products</a:t>
            </a:r>
          </a:p>
        </p:txBody>
      </p:sp>
    </p:spTree>
    <p:extLst>
      <p:ext uri="{BB962C8B-B14F-4D97-AF65-F5344CB8AC3E}">
        <p14:creationId xmlns:p14="http://schemas.microsoft.com/office/powerpoint/2010/main" val="311826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Integration with domain-specific registers</a:t>
            </a:r>
          </a:p>
          <a:p>
            <a:pPr marL="0" indent="0">
              <a:buNone/>
            </a:pPr>
            <a:r>
              <a:rPr lang="en-US" sz="2200" b="1"/>
              <a:t>Example of Tunisia</a:t>
            </a:r>
          </a:p>
          <a:p>
            <a:r>
              <a:rPr lang="en-US" sz="2000"/>
              <a:t>Customs initially used their own company identifiers</a:t>
            </a:r>
          </a:p>
          <a:p>
            <a:r>
              <a:rPr lang="en-US" sz="2000"/>
              <a:t>In 2010, adopted the identifiers used by the tax authorities</a:t>
            </a:r>
          </a:p>
          <a:p>
            <a:r>
              <a:rPr lang="en-US" sz="2000"/>
              <a:t>Integration of files now automated</a:t>
            </a:r>
          </a:p>
        </p:txBody>
      </p:sp>
    </p:spTree>
    <p:extLst>
      <p:ext uri="{BB962C8B-B14F-4D97-AF65-F5344CB8AC3E}">
        <p14:creationId xmlns:p14="http://schemas.microsoft.com/office/powerpoint/2010/main" val="426581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 as a direct source of micro-level data</a:t>
            </a:r>
          </a:p>
          <a:p>
            <a:pPr marL="0" indent="0">
              <a:buNone/>
            </a:pPr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P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rovision of SBR micro (individual) data as open data, publicly available for any individuals or organizations to use and licensed in a way that makes reuse possible</a:t>
            </a:r>
          </a:p>
          <a:p>
            <a:pPr marL="0" indent="0">
              <a:buNone/>
            </a:pPr>
            <a:endParaRPr lang="en-US" sz="18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Scope of this role dependent on the regulatory framework:</a:t>
            </a:r>
          </a:p>
          <a:p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Confidentiality and privacy</a:t>
            </a:r>
          </a:p>
          <a:p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Legislative considerations</a:t>
            </a:r>
            <a:endParaRPr lang="nl-NL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And dependent on available dissemination infrastructure:</a:t>
            </a:r>
          </a:p>
          <a:p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i.e. Geostatistical 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726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114E1-0E78-7E74-C619-60A40395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153712"/>
            <a:ext cx="82962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4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 as a direct source of micro-level data</a:t>
            </a:r>
          </a:p>
          <a:p>
            <a:pPr marL="0" indent="0">
              <a:buNone/>
            </a:pPr>
            <a:r>
              <a:rPr lang="en-US" sz="2000"/>
              <a:t>While confidentiality provisions must be observed, much of the enterprise data is public</a:t>
            </a:r>
          </a:p>
          <a:p>
            <a:pPr marL="0" indent="0">
              <a:buNone/>
            </a:pPr>
            <a:r>
              <a:rPr lang="en-US" sz="2000"/>
              <a:t>Ideally the regulatory framework would allow dissemination of:</a:t>
            </a:r>
          </a:p>
          <a:p>
            <a:r>
              <a:rPr lang="en-US" sz="2000" u="sng"/>
              <a:t>Identification and stratification characteristics</a:t>
            </a:r>
            <a:r>
              <a:rPr lang="en-US" sz="2000"/>
              <a:t>: enterprise name, denomination or corporate name, economic activity class, size class</a:t>
            </a:r>
          </a:p>
          <a:p>
            <a:r>
              <a:rPr lang="en-US" sz="2000" u="sng"/>
              <a:t>Geographical location characteristics</a:t>
            </a:r>
            <a:r>
              <a:rPr lang="en-US" sz="2000"/>
              <a:t>: street, external and internal number, neighbourhood, postal or zip code, locality</a:t>
            </a:r>
          </a:p>
          <a:p>
            <a:r>
              <a:rPr lang="en-US" sz="2000" u="sng"/>
              <a:t>Geographical coordinates of the location</a:t>
            </a:r>
            <a:r>
              <a:rPr lang="en-US" sz="2000"/>
              <a:t>: latitude and longitude</a:t>
            </a:r>
          </a:p>
          <a:p>
            <a:r>
              <a:rPr lang="en-US" sz="2000" u="sng"/>
              <a:t>Contact characteristics</a:t>
            </a:r>
            <a:r>
              <a:rPr lang="en-US" sz="2000"/>
              <a:t>: phone, fax, email, and web page</a:t>
            </a:r>
          </a:p>
          <a:p>
            <a:r>
              <a:rPr lang="en-US" sz="2000" u="sng"/>
              <a:t>Date of creation </a:t>
            </a:r>
            <a:r>
              <a:rPr lang="en-US" sz="2000"/>
              <a:t>of the unit</a:t>
            </a:r>
          </a:p>
        </p:txBody>
      </p:sp>
    </p:spTree>
    <p:extLst>
      <p:ext uri="{BB962C8B-B14F-4D97-AF65-F5344CB8AC3E}">
        <p14:creationId xmlns:p14="http://schemas.microsoft.com/office/powerpoint/2010/main" val="133297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 as a direct source of micro-level data </a:t>
            </a:r>
          </a:p>
          <a:p>
            <a:pPr marL="0" indent="0">
              <a:buNone/>
            </a:pPr>
            <a:r>
              <a:rPr lang="nl-NL" sz="2000" b="1"/>
              <a:t>Geostatistical information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000"/>
              <a:t>Growing interest in/availability of geographical information systems (GIS)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000"/>
              <a:t>Coordinates can be assigned to addresses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000"/>
              <a:t>Possible “information layers”:</a:t>
            </a:r>
          </a:p>
          <a:p>
            <a:pPr lvl="1"/>
            <a:r>
              <a:rPr lang="nl-NL" sz="1800"/>
              <a:t>Urban services</a:t>
            </a:r>
          </a:p>
          <a:p>
            <a:pPr lvl="1"/>
            <a:r>
              <a:rPr lang="nl-NL" sz="1800"/>
              <a:t>Natural resources</a:t>
            </a:r>
          </a:p>
          <a:p>
            <a:pPr lvl="1"/>
            <a:r>
              <a:rPr lang="nl-NL" sz="1800"/>
              <a:t>Hydrographic networks</a:t>
            </a:r>
          </a:p>
          <a:p>
            <a:pPr lvl="1"/>
            <a:r>
              <a:rPr lang="nl-NL" sz="1800"/>
              <a:t>Communication routes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03B6A-B8E8-EF58-5B94-2EE8BB49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022" y="3148666"/>
            <a:ext cx="4635328" cy="27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 as a direct source of micro-level data </a:t>
            </a:r>
          </a:p>
          <a:p>
            <a:pPr marL="0" indent="0">
              <a:buNone/>
            </a:pPr>
            <a:r>
              <a:rPr lang="nl-NL" sz="2000" b="1"/>
              <a:t>Geostatistical information</a:t>
            </a:r>
          </a:p>
          <a:p>
            <a:pPr marL="0" indent="0">
              <a:buNone/>
            </a:pPr>
            <a:r>
              <a:rPr lang="nl-NL" sz="2000"/>
              <a:t>Example of Mexico</a:t>
            </a:r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r>
              <a:rPr lang="nl-NL" sz="2000">
                <a:hlinkClick r:id="rId3"/>
              </a:rPr>
              <a:t>https://en.www.inegi.org.mx/siscon/</a:t>
            </a:r>
            <a:r>
              <a:rPr lang="nl-NL" sz="200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230AD-0580-440B-C52B-9C4F63724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3" y="3029816"/>
            <a:ext cx="7360912" cy="22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r>
              <a:rPr lang="nl-NL"/>
              <a:t>Session 2 covered the role of an SBR as a live register and as a coordinator of surveys</a:t>
            </a:r>
          </a:p>
          <a:p>
            <a:pPr marL="0" indent="0">
              <a:buNone/>
            </a:pPr>
            <a:r>
              <a:rPr lang="nl-NL"/>
              <a:t>                                                      ↓</a:t>
            </a:r>
          </a:p>
          <a:p>
            <a:pPr marL="0" indent="0">
              <a:buNone/>
            </a:pPr>
            <a:r>
              <a:rPr lang="nl-NL"/>
              <a:t>Session 3 will cover the </a:t>
            </a:r>
            <a:r>
              <a:rPr lang="nl-NL" b="1"/>
              <a:t>additional roles </a:t>
            </a:r>
            <a:r>
              <a:rPr lang="nl-NL"/>
              <a:t>of SBRs including </a:t>
            </a:r>
            <a:r>
              <a:rPr lang="nl-NL" b="1"/>
              <a:t>statistics &amp; research</a:t>
            </a:r>
          </a:p>
          <a:p>
            <a:pPr marL="0" indent="0">
              <a:buNone/>
            </a:pPr>
            <a:r>
              <a:rPr lang="nl-NL"/>
              <a:t>This Session will also review the </a:t>
            </a:r>
            <a:r>
              <a:rPr lang="nl-NL" b="1"/>
              <a:t>UN Guidelines on SBRs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2759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 as a direct source of micro-level data </a:t>
            </a:r>
          </a:p>
          <a:p>
            <a:pPr marL="0" indent="0">
              <a:buNone/>
            </a:pPr>
            <a:r>
              <a:rPr lang="nl-NL" sz="2000" b="1"/>
              <a:t>Geostatistical information</a:t>
            </a:r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  <a:p>
            <a:pPr marL="0" indent="0">
              <a:buNone/>
            </a:pPr>
            <a:endParaRPr lang="nl-NL" sz="2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73DD4-B021-96BD-DCDD-45ED2F103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288363"/>
            <a:ext cx="7730421" cy="37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International data exchange and comparability</a:t>
            </a:r>
          </a:p>
          <a:p>
            <a:pPr marL="0" indent="0">
              <a:buNone/>
            </a:pPr>
            <a:r>
              <a:rPr lang="en-US" sz="2200"/>
              <a:t>Can allow for harmonization of data to facilitate collaboration across regions</a:t>
            </a:r>
          </a:p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r>
              <a:rPr lang="nl-NL" b="1"/>
              <a:t>Modernization of statistical products and services</a:t>
            </a:r>
          </a:p>
          <a:p>
            <a:pPr marL="0" indent="0">
              <a:buNone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346045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International data exchange and comparability</a:t>
            </a:r>
          </a:p>
          <a:p>
            <a:r>
              <a:rPr lang="nl-NL" sz="2000"/>
              <a:t>As globalization increases, the importance of internationally comparable data increases</a:t>
            </a:r>
          </a:p>
          <a:p>
            <a:r>
              <a:rPr lang="nl-NL" sz="2000"/>
              <a:t>SBRs must maintain internal/external coherence 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  <a:p>
            <a:r>
              <a:rPr lang="nl-NL" sz="2000"/>
              <a:t>EuroGroups Register (EGR):  example of data exchange network between NSOs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C5395-FB3E-BFEB-BC84-0744FA1F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9" y="3102016"/>
            <a:ext cx="1256060" cy="1613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529D4-042C-F801-8789-39D8BA5EF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29" y="3102015"/>
            <a:ext cx="1256060" cy="16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International data exchange and comparability</a:t>
            </a:r>
          </a:p>
          <a:p>
            <a:r>
              <a:rPr lang="nl-NL" sz="2000"/>
              <a:t>Confidentiality</a:t>
            </a:r>
          </a:p>
          <a:p>
            <a:r>
              <a:rPr lang="nl-NL" sz="2000"/>
              <a:t>No international standards</a:t>
            </a:r>
          </a:p>
          <a:p>
            <a:r>
              <a:rPr lang="nl-NL" sz="2000"/>
              <a:t>Limited by requirements:  data for statistical use only, cannot disclose data about individual units</a:t>
            </a:r>
          </a:p>
          <a:p>
            <a:r>
              <a:rPr lang="nl-NL" sz="2000"/>
              <a:t>Countries responsible for compliance with their own regulations as well as those from sending countries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2923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46FDE-FB66-C1D7-FF34-CEF1F9997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134" y="960699"/>
            <a:ext cx="7782877" cy="5216264"/>
          </a:xfrm>
        </p:spPr>
      </p:pic>
    </p:spTree>
    <p:extLst>
      <p:ext uri="{BB962C8B-B14F-4D97-AF65-F5344CB8AC3E}">
        <p14:creationId xmlns:p14="http://schemas.microsoft.com/office/powerpoint/2010/main" val="373726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87EF6-DA37-665F-524E-A355CF2CE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14" y="891251"/>
            <a:ext cx="7500395" cy="53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0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2204"/>
            <a:ext cx="6199662" cy="4934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International data exchange and comparability</a:t>
            </a:r>
          </a:p>
          <a:p>
            <a:pPr marL="0" indent="0">
              <a:buNone/>
            </a:pPr>
            <a:r>
              <a:rPr lang="nl-NL"/>
              <a:t>Cooperation and trust required</a:t>
            </a:r>
          </a:p>
          <a:p>
            <a:pPr marL="0" indent="0">
              <a:buNone/>
            </a:pPr>
            <a:r>
              <a:rPr lang="en-US" i="1"/>
              <a:t>ECE</a:t>
            </a:r>
            <a:r>
              <a:rPr lang="en-US"/>
              <a:t> </a:t>
            </a:r>
            <a:r>
              <a:rPr lang="en-US" i="1"/>
              <a:t>Guide to Sharing Economic Data</a:t>
            </a:r>
            <a:r>
              <a:rPr lang="en-US"/>
              <a:t>:  </a:t>
            </a:r>
          </a:p>
          <a:p>
            <a:r>
              <a:rPr lang="en-US" sz="2000"/>
              <a:t>Specific examples of sharing of economic data</a:t>
            </a:r>
          </a:p>
          <a:p>
            <a:r>
              <a:rPr lang="en-US" sz="2000"/>
              <a:t>Identifies obstacles </a:t>
            </a:r>
          </a:p>
          <a:p>
            <a:r>
              <a:rPr lang="en-US" sz="2000"/>
              <a:t>Provides guidance</a:t>
            </a:r>
          </a:p>
          <a:p>
            <a:pPr marL="0" indent="0">
              <a:buNone/>
            </a:pPr>
            <a:r>
              <a:rPr lang="nl-NL" sz="1600">
                <a:hlinkClick r:id="rId3"/>
              </a:rPr>
              <a:t>https://unece.org/sites/default/files/2021-02/Data%20sharing%20guide%20on%20web_1.pdf</a:t>
            </a:r>
            <a:endParaRPr lang="nl-NL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4BE79-FD4B-A28C-290E-FC5B49166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07" y="1800935"/>
            <a:ext cx="2896632" cy="41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12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42204"/>
            <a:ext cx="7886700" cy="4934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endParaRPr lang="nl-NL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79CFA-0C83-0D44-E735-68A2AFC3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0" y="1160099"/>
            <a:ext cx="8798219" cy="50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42204"/>
            <a:ext cx="7767205" cy="4934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Modernization of statistical products and services</a:t>
            </a:r>
          </a:p>
          <a:p>
            <a:pPr algn="l"/>
            <a:r>
              <a:rPr lang="en-US" sz="1800" b="0" i="0" u="none" strike="noStrike" baseline="0">
                <a:latin typeface="MinionPro-Regular"/>
              </a:rPr>
              <a:t>Key elements:  efficiency, coherence, interoperability and cooperation</a:t>
            </a:r>
          </a:p>
          <a:p>
            <a:pPr algn="l"/>
            <a:r>
              <a:rPr lang="en-US" sz="1800"/>
              <a:t>The Generic Statistical Business Process Model (GSBPM) </a:t>
            </a:r>
            <a:br>
              <a:rPr lang="en-US" sz="1800"/>
            </a:br>
            <a:r>
              <a:rPr lang="en-US" sz="1800"/>
              <a:t>A standard but flexible tool for describing and defining the common set of business processes that typically constitute statistical production</a:t>
            </a:r>
          </a:p>
          <a:p>
            <a:pPr marL="457200" lvl="1" indent="0">
              <a:buNone/>
            </a:pPr>
            <a:r>
              <a:rPr lang="en-US" sz="1600">
                <a:hlinkClick r:id="rId3"/>
              </a:rPr>
              <a:t>https://statswiki.unece.org/display/GSBPM/</a:t>
            </a:r>
            <a:r>
              <a:rPr lang="en-US" sz="1600"/>
              <a:t> </a:t>
            </a:r>
          </a:p>
          <a:p>
            <a:pPr algn="l"/>
            <a:r>
              <a:rPr lang="en-US" sz="1800"/>
              <a:t>SBR fulfils a backbone role in this respect by integrating several data sources and supporting the collection of economic data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10631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73EC8-454D-34EE-E6DF-2AE9F722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923168"/>
            <a:ext cx="8515350" cy="5314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8F638-EBFA-ECB7-72B4-E28E8F6DC701}"/>
              </a:ext>
            </a:extLst>
          </p:cNvPr>
          <p:cNvSpPr txBox="1"/>
          <p:nvPr/>
        </p:nvSpPr>
        <p:spPr>
          <a:xfrm>
            <a:off x="6499545" y="4972833"/>
            <a:ext cx="1166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GSBPM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6033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Additional Roles of the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Statistics and research</a:t>
            </a:r>
          </a:p>
          <a:p>
            <a:pPr lvl="2"/>
            <a:r>
              <a:rPr lang="nl-NL" sz="2000" b="1"/>
              <a:t>SBR-derived statistics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sz="1800"/>
              <a:t>Business demographics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/>
              <a:t>Integration with domain-specific registers</a:t>
            </a:r>
            <a:endParaRPr lang="nl-NL" sz="1800"/>
          </a:p>
          <a:p>
            <a:pPr lvl="2"/>
            <a:r>
              <a:rPr lang="nl-NL" sz="2000" b="1"/>
              <a:t>SBR as a direct source of data</a:t>
            </a:r>
          </a:p>
          <a:p>
            <a:pPr marL="0" indent="0">
              <a:buNone/>
            </a:pPr>
            <a:endParaRPr lang="nl-NL" sz="1200" b="1"/>
          </a:p>
          <a:p>
            <a:pPr marL="0" indent="0">
              <a:buNone/>
            </a:pPr>
            <a:r>
              <a:rPr lang="nl-NL" b="1"/>
              <a:t>International data exchange</a:t>
            </a:r>
          </a:p>
          <a:p>
            <a:pPr marL="0" indent="0">
              <a:buNone/>
            </a:pPr>
            <a:endParaRPr lang="nl-NL" sz="1200" b="1"/>
          </a:p>
          <a:p>
            <a:pPr marL="0" indent="0">
              <a:buNone/>
            </a:pPr>
            <a:r>
              <a:rPr lang="nl-NL" b="1"/>
              <a:t>Modernization of statistical production and services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051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47C2B-1302-603D-DD4B-6B458AB7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43797"/>
            <a:ext cx="4018068" cy="55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Other Roles of an SBR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47C2B-1302-603D-DD4B-6B458AB7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43797"/>
            <a:ext cx="4018068" cy="55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4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 Guidelines on SBRs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31446"/>
            <a:ext cx="3868046" cy="4934759"/>
          </a:xfrm>
        </p:spPr>
        <p:txBody>
          <a:bodyPr/>
          <a:lstStyle/>
          <a:p>
            <a:r>
              <a:rPr lang="nl-NL" sz="2000"/>
              <a:t>Publication in process:  </a:t>
            </a:r>
            <a:br>
              <a:rPr lang="nl-NL" sz="2000"/>
            </a:br>
            <a:r>
              <a:rPr lang="nl-NL" sz="2000"/>
              <a:t>pre-edited version available on website </a:t>
            </a:r>
          </a:p>
          <a:p>
            <a:pPr marL="0" indent="0">
              <a:buNone/>
            </a:pPr>
            <a:r>
              <a:rPr lang="nl-NL" sz="1600">
                <a:hlinkClick r:id="rId3"/>
              </a:rPr>
              <a:t>https://unstats.un.org/unsd/business-stat/SBR/Documents/UN_Guidelines_on_SBR.pdf</a:t>
            </a:r>
            <a:endParaRPr lang="nl-NL" sz="1600"/>
          </a:p>
          <a:p>
            <a:r>
              <a:rPr lang="nl-NL" sz="2000"/>
              <a:t>Editing being finalized now</a:t>
            </a:r>
          </a:p>
          <a:p>
            <a:r>
              <a:rPr lang="nl-NL" sz="2000"/>
              <a:t>Builds on </a:t>
            </a:r>
            <a:r>
              <a:rPr lang="nl-NL" sz="2000">
                <a:hlinkClick r:id="rId4"/>
              </a:rPr>
              <a:t>ECE Guidelines</a:t>
            </a:r>
            <a:r>
              <a:rPr lang="nl-NL" sz="2000"/>
              <a:t>, </a:t>
            </a:r>
            <a:r>
              <a:rPr lang="en-US" sz="2000"/>
              <a:t>addressing the specific needs of countries with less-developed statistical system</a:t>
            </a:r>
          </a:p>
          <a:p>
            <a:r>
              <a:rPr lang="en-US" sz="2000"/>
              <a:t>Many specific country examples</a:t>
            </a:r>
            <a:endParaRPr lang="nl-NL" sz="200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3F2E9-6BD0-AADE-5044-A05718EF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181" y="1215919"/>
            <a:ext cx="3490995" cy="45752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415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 Guidelines on SBRs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31446"/>
            <a:ext cx="6589732" cy="51801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0" i="0" u="none" strike="noStrike" baseline="0">
                <a:latin typeface="MyriadPro-SemiboldSemiCn"/>
              </a:rPr>
              <a:t>1. Introduction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0" i="0" u="none" strike="noStrike" baseline="0">
                <a:latin typeface="MyriadPro-SemiboldSemiCn"/>
              </a:rPr>
              <a:t>2. Roles of the statistical business register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3</a:t>
            </a:r>
            <a:r>
              <a:rPr lang="en-US" sz="1800" b="0" i="0" u="none" strike="noStrike" baseline="0">
                <a:latin typeface="MyriadPro-SemiboldSemiCn"/>
              </a:rPr>
              <a:t>. Coverage of the statistical business register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4. Units in the statistical business register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5. Characteristics of units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6. Data sources for the statistical business register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7. Maintenance of the statistical business register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>
                <a:latin typeface="MyriadPro-SemiboldSemiCn"/>
              </a:rPr>
              <a:t>8. Survey frame methodology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800"/>
              <a:t>9. Dissemination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800"/>
              <a:t>10. Quality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800"/>
              <a:t>11.</a:t>
            </a:r>
            <a:r>
              <a:rPr lang="en-US" sz="1800"/>
              <a:t> Key considerations in establishing a statistical business register</a:t>
            </a:r>
            <a:r>
              <a:rPr lang="nl-NL" sz="180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800"/>
              <a:t>12. </a:t>
            </a:r>
            <a:r>
              <a:rPr lang="en-US" sz="1800"/>
              <a:t>Topics for further work and research</a:t>
            </a:r>
            <a:endParaRPr lang="nl-NL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3F2E9-6BD0-AADE-5044-A05718EF5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27" y="1215919"/>
            <a:ext cx="2572950" cy="33720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7499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 Guidelines on SBRs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31446"/>
            <a:ext cx="7886700" cy="51801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r>
              <a:rPr lang="nl-NL" sz="3600" b="1"/>
              <a:t>Questions/Exercise</a:t>
            </a:r>
          </a:p>
        </p:txBody>
      </p:sp>
    </p:spTree>
    <p:extLst>
      <p:ext uri="{BB962C8B-B14F-4D97-AF65-F5344CB8AC3E}">
        <p14:creationId xmlns:p14="http://schemas.microsoft.com/office/powerpoint/2010/main" val="84650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 Guidelines on SBRs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31446"/>
            <a:ext cx="7886700" cy="518011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nl-NL" sz="2000" b="1"/>
              <a:t>Which roles does your SBR currently perform?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Live register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Coordinating surveys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Business demographics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Direct source of data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International data exchange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1600"/>
              <a:t>Modernization of statistical production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endParaRPr lang="nl-NL" sz="160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nl-NL" sz="2000" b="1"/>
              <a:t>Which of the above roles could your SBR possibly perform in the near future?  What would it take to achieve this?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endParaRPr lang="nl-NL" sz="1600" b="1"/>
          </a:p>
          <a:p>
            <a:pPr marL="457200" lvl="1" indent="0">
              <a:spcBef>
                <a:spcPts val="600"/>
              </a:spcBef>
              <a:buNone/>
            </a:pPr>
            <a:endParaRPr lang="nl-NL" sz="1600" b="1"/>
          </a:p>
          <a:p>
            <a:pPr marL="914400" lvl="2" indent="0">
              <a:spcBef>
                <a:spcPts val="600"/>
              </a:spcBef>
              <a:buNone/>
            </a:pPr>
            <a:endParaRPr lang="nl-NL" sz="1400" b="1"/>
          </a:p>
          <a:p>
            <a:pPr marL="914400" lvl="1" indent="-457200">
              <a:spcBef>
                <a:spcPts val="600"/>
              </a:spcBef>
              <a:buFont typeface="+mj-lt"/>
              <a:buAutoNum type="alphaUcPeriod"/>
            </a:pPr>
            <a:endParaRPr lang="nl-NL" sz="1600" b="1"/>
          </a:p>
          <a:p>
            <a:pPr marL="0" indent="0">
              <a:spcBef>
                <a:spcPts val="600"/>
              </a:spcBef>
              <a:buNone/>
            </a:pPr>
            <a:endParaRPr lang="nl-NL" sz="3600" b="1"/>
          </a:p>
          <a:p>
            <a:pPr marL="0" indent="0">
              <a:spcBef>
                <a:spcPts val="600"/>
              </a:spcBef>
              <a:buNone/>
            </a:pPr>
            <a:endParaRPr lang="nl-NL" sz="2800" b="1"/>
          </a:p>
        </p:txBody>
      </p:sp>
    </p:spTree>
    <p:extLst>
      <p:ext uri="{BB962C8B-B14F-4D97-AF65-F5344CB8AC3E}">
        <p14:creationId xmlns:p14="http://schemas.microsoft.com/office/powerpoint/2010/main" val="160708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 Guidelines on SBRs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31446"/>
            <a:ext cx="7886700" cy="51801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endParaRPr lang="nl-NL" sz="3600" b="1"/>
          </a:p>
          <a:p>
            <a:pPr marL="0" indent="0" algn="ctr">
              <a:spcBef>
                <a:spcPts val="600"/>
              </a:spcBef>
              <a:buNone/>
            </a:pPr>
            <a:r>
              <a:rPr lang="nl-NL" sz="36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0323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Statistics and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Why use SBRs?</a:t>
            </a:r>
          </a:p>
          <a:p>
            <a:r>
              <a:rPr lang="nl-NL"/>
              <a:t>Increasing demand from governments, international organizations and researchers for business statistics</a:t>
            </a:r>
          </a:p>
          <a:p>
            <a:r>
              <a:rPr lang="en-US"/>
              <a:t>Information provided must be consistent and comparable</a:t>
            </a:r>
          </a:p>
          <a:p>
            <a:r>
              <a:rPr lang="en-US"/>
              <a:t>NSOs looking to reduce data collection costs and response burdens </a:t>
            </a:r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7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and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42204"/>
            <a:ext cx="5761265" cy="4934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SBR-based statistics </a:t>
            </a:r>
          </a:p>
          <a:p>
            <a:pPr lvl="1"/>
            <a:r>
              <a:rPr lang="nl-NL"/>
              <a:t>Business demographics (births, deaths, etc.)</a:t>
            </a:r>
          </a:p>
          <a:p>
            <a:pPr lvl="1"/>
            <a:r>
              <a:rPr lang="en-US"/>
              <a:t>Integration with domain-specific registers, i.e. trade </a:t>
            </a:r>
            <a:endParaRPr lang="nl-NL"/>
          </a:p>
          <a:p>
            <a:pPr marL="0" indent="0">
              <a:buNone/>
            </a:pPr>
            <a:r>
              <a:rPr lang="nl-NL" b="1"/>
              <a:t>SBR as a direct source of micro-level data/individual information </a:t>
            </a:r>
          </a:p>
          <a:p>
            <a:pPr lvl="1">
              <a:buSzPct val="85000"/>
            </a:pPr>
            <a:r>
              <a:rPr lang="nl-NL"/>
              <a:t>SBR regulatory framework</a:t>
            </a:r>
          </a:p>
          <a:p>
            <a:pPr lvl="1">
              <a:buSzPct val="85000"/>
            </a:pPr>
            <a:r>
              <a:rPr lang="nl-NL"/>
              <a:t>Lists of enterprises, ownership and control information, etc.</a:t>
            </a:r>
          </a:p>
          <a:p>
            <a:pPr lvl="1">
              <a:buSzPct val="85000"/>
            </a:pPr>
            <a:r>
              <a:rPr lang="nl-NL"/>
              <a:t>Geospatial</a:t>
            </a:r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E2109-AFDB-D950-2EB3-ED4D699C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67" y="3642634"/>
            <a:ext cx="1464764" cy="1753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C63C0B-1394-794C-6818-CB93584F6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567" y="1512487"/>
            <a:ext cx="1464764" cy="17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2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Statistics and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AECAD-1A1D-742E-6EE8-67E0B127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0" y="1328057"/>
            <a:ext cx="7425962" cy="42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5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600" b="1"/>
              <a:t>Business demography statistics</a:t>
            </a:r>
          </a:p>
          <a:p>
            <a:pPr marL="0" indent="0">
              <a:buNone/>
            </a:pPr>
            <a:r>
              <a:rPr lang="en-US"/>
              <a:t>Provide data on the development of the business population over time and the core variables that describe this development</a:t>
            </a:r>
          </a:p>
          <a:p>
            <a:pPr marL="0" indent="0">
              <a:buNone/>
            </a:pPr>
            <a:r>
              <a:rPr lang="en-US"/>
              <a:t>Focus is on the birth of new businesses, the survival of newly created businesses and the death of businesses</a:t>
            </a:r>
            <a:br>
              <a:rPr lang="en-US"/>
            </a:br>
            <a:endParaRPr lang="nl-NL" sz="1300"/>
          </a:p>
          <a:p>
            <a:pPr marL="457200" lvl="1" indent="0">
              <a:buNone/>
            </a:pPr>
            <a:r>
              <a:rPr lang="en-US" sz="2200"/>
              <a:t>• </a:t>
            </a:r>
            <a:r>
              <a:rPr lang="en-US" sz="2200" u="sng"/>
              <a:t>Birth rate</a:t>
            </a:r>
            <a:r>
              <a:rPr lang="en-US" sz="2200"/>
              <a:t>: newly born businesses in t as percentage of all active businesses in t </a:t>
            </a:r>
          </a:p>
          <a:p>
            <a:pPr marL="457200" lvl="1" indent="0">
              <a:buNone/>
            </a:pPr>
            <a:r>
              <a:rPr lang="en-US" sz="2200"/>
              <a:t>• </a:t>
            </a:r>
            <a:r>
              <a:rPr lang="en-US" sz="2200" u="sng"/>
              <a:t>Survival rates</a:t>
            </a:r>
            <a:r>
              <a:rPr lang="en-US" sz="2200"/>
              <a:t>: percentages of businesses born in t that are still active in t+1, t+2, t+3, etc </a:t>
            </a:r>
          </a:p>
          <a:p>
            <a:pPr marL="457200" lvl="1" indent="0">
              <a:buNone/>
            </a:pPr>
            <a:r>
              <a:rPr lang="en-US" sz="2200"/>
              <a:t>• </a:t>
            </a:r>
            <a:r>
              <a:rPr lang="en-US" sz="2200" u="sng"/>
              <a:t>Death rate</a:t>
            </a:r>
            <a:r>
              <a:rPr lang="en-US" sz="2200"/>
              <a:t>: businesses closed in t as percentage of all active businesses in t</a:t>
            </a:r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275935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Business demography statistics</a:t>
            </a:r>
          </a:p>
          <a:p>
            <a:pPr marL="0" indent="0">
              <a:buNone/>
            </a:pPr>
            <a:r>
              <a:rPr lang="nl-NL" sz="2200"/>
              <a:t>Can be broken down by: </a:t>
            </a:r>
          </a:p>
          <a:p>
            <a:pPr lvl="1"/>
            <a:r>
              <a:rPr lang="nl-NL"/>
              <a:t>Economic activity (ISIC)</a:t>
            </a:r>
          </a:p>
          <a:p>
            <a:pPr lvl="1"/>
            <a:r>
              <a:rPr lang="nl-NL"/>
              <a:t>Legal form</a:t>
            </a:r>
          </a:p>
          <a:p>
            <a:pPr lvl="1"/>
            <a:r>
              <a:rPr lang="nl-NL"/>
              <a:t>Size or rate of growth (employment or turnover)</a:t>
            </a:r>
          </a:p>
          <a:p>
            <a:pPr lvl="1"/>
            <a:r>
              <a:rPr lang="nl-NL"/>
              <a:t>Region</a:t>
            </a:r>
          </a:p>
          <a:p>
            <a:pPr marL="0" indent="0">
              <a:buNone/>
            </a:pPr>
            <a:r>
              <a:rPr lang="nl-NL" sz="2200"/>
              <a:t>Sole proprietorships/owner-occupiers:</a:t>
            </a:r>
          </a:p>
          <a:p>
            <a:pPr lvl="1"/>
            <a:r>
              <a:rPr lang="nl-NL"/>
              <a:t>Can be analyzed by characteristics of the entrepreneur </a:t>
            </a:r>
            <a:br>
              <a:rPr lang="nl-NL"/>
            </a:br>
            <a:r>
              <a:rPr lang="nl-NL"/>
              <a:t>i.e. age, gender</a:t>
            </a:r>
          </a:p>
        </p:txBody>
      </p:sp>
    </p:spTree>
    <p:extLst>
      <p:ext uri="{BB962C8B-B14F-4D97-AF65-F5344CB8AC3E}">
        <p14:creationId xmlns:p14="http://schemas.microsoft.com/office/powerpoint/2010/main" val="203262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Statistics &amp;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Business demography statistics</a:t>
            </a:r>
          </a:p>
          <a:p>
            <a:pPr marL="0" indent="0">
              <a:buNone/>
            </a:pPr>
            <a:r>
              <a:rPr lang="nl-NL" sz="2200"/>
              <a:t>Populations used:</a:t>
            </a:r>
          </a:p>
          <a:p>
            <a:pPr lvl="1"/>
            <a:r>
              <a:rPr lang="nl-NL"/>
              <a:t>All businesses (“</a:t>
            </a:r>
            <a:r>
              <a:rPr lang="nl-NL" u="sng"/>
              <a:t>business</a:t>
            </a:r>
            <a:r>
              <a:rPr lang="nl-NL"/>
              <a:t> demography”)</a:t>
            </a:r>
          </a:p>
          <a:p>
            <a:pPr lvl="1"/>
            <a:r>
              <a:rPr lang="nl-NL"/>
              <a:t>Businesses with at least one employee </a:t>
            </a:r>
            <a:br>
              <a:rPr lang="nl-NL"/>
            </a:br>
            <a:r>
              <a:rPr lang="nl-NL"/>
              <a:t>(“</a:t>
            </a:r>
            <a:r>
              <a:rPr lang="nl-NL" u="sng"/>
              <a:t>employer business </a:t>
            </a:r>
            <a:r>
              <a:rPr lang="nl-NL"/>
              <a:t>demography”)</a:t>
            </a:r>
          </a:p>
          <a:p>
            <a:pPr lvl="1"/>
            <a:r>
              <a:rPr lang="nl-NL"/>
              <a:t>Businesses with at least two employees </a:t>
            </a:r>
            <a:br>
              <a:rPr lang="nl-NL"/>
            </a:br>
            <a:r>
              <a:rPr lang="nl-NL"/>
              <a:t>(“</a:t>
            </a:r>
            <a:r>
              <a:rPr lang="nl-NL" u="sng"/>
              <a:t>economic business </a:t>
            </a:r>
            <a:r>
              <a:rPr lang="nl-NL"/>
              <a:t>demography”)</a:t>
            </a:r>
          </a:p>
          <a:p>
            <a:pPr marL="0" indent="0">
              <a:buNone/>
            </a:pPr>
            <a:r>
              <a:rPr lang="nl-NL" sz="2200"/>
              <a:t>Using all businesses is most comprehensive, however excluding self-employed businesses increases international comparability</a:t>
            </a:r>
          </a:p>
          <a:p>
            <a:pPr marL="0" indent="0">
              <a:buNone/>
            </a:pPr>
            <a:r>
              <a:rPr lang="nl-NL" sz="2200"/>
              <a:t>Requiring 2+ employees guarantees to exclude cases where the entrepreur is counted as an employee </a:t>
            </a:r>
          </a:p>
        </p:txBody>
      </p:sp>
    </p:spTree>
    <p:extLst>
      <p:ext uri="{BB962C8B-B14F-4D97-AF65-F5344CB8AC3E}">
        <p14:creationId xmlns:p14="http://schemas.microsoft.com/office/powerpoint/2010/main" val="226219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1bc5fa-37a0-4eaf-92e6-e8f5008605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8" ma:contentTypeDescription="Create a new document." ma:contentTypeScope="" ma:versionID="38b812cdcf11e84519cb3f9833148f86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6c4911a4b476f75509af3c2f07bd48b3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457AD-C4FD-48C8-9182-A43B45A67F14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331bc5fa-37a0-4eaf-92e6-e8f500860589"/>
    <ds:schemaRef ds:uri="http://schemas.microsoft.com/office/2006/metadata/properties"/>
    <ds:schemaRef ds:uri="http://schemas.microsoft.com/office/2006/documentManagement/types"/>
    <ds:schemaRef ds:uri="efb7f1d3-2f00-4f20-b7f7-b4cd1648c34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2EB665-ECE3-4592-8B0D-0E9CE53AD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81A1D0-745C-4FD3-9A55-5396557E72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10546</TotalTime>
  <Words>1433</Words>
  <Application>Microsoft Office PowerPoint</Application>
  <PresentationFormat>On-screen Show (4:3)</PresentationFormat>
  <Paragraphs>263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MinionPro-Regular</vt:lpstr>
      <vt:lpstr>MyriadPro-SemiboldSemiCn</vt:lpstr>
      <vt:lpstr>Arial</vt:lpstr>
      <vt:lpstr>Calibri</vt:lpstr>
      <vt:lpstr>Courier New</vt:lpstr>
      <vt:lpstr>Office Theme</vt:lpstr>
      <vt:lpstr>Regional Course on  Statistical Business Registers </vt:lpstr>
      <vt:lpstr>Overview</vt:lpstr>
      <vt:lpstr>Additional Roles of the SBR</vt:lpstr>
      <vt:lpstr>Statistics and Research</vt:lpstr>
      <vt:lpstr>Statistics and Research</vt:lpstr>
      <vt:lpstr>Statistics and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Statistics &amp; Research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Other Roles of an SBR</vt:lpstr>
      <vt:lpstr>UN Guidelines on SBRs</vt:lpstr>
      <vt:lpstr>UN Guidelines on SBRs</vt:lpstr>
      <vt:lpstr>UN Guidelines on SBRs</vt:lpstr>
      <vt:lpstr>UN Guidelines on SBRs</vt:lpstr>
      <vt:lpstr>UN Guidelines on SBRs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Course on  Statistical Business Registers</dc:title>
  <dc:creator>Hermans, H.J.C.M. (Hank)</dc:creator>
  <cp:lastModifiedBy>Pedro Farinas</cp:lastModifiedBy>
  <cp:revision>11</cp:revision>
  <dcterms:created xsi:type="dcterms:W3CDTF">2021-10-05T05:08:07Z</dcterms:created>
  <dcterms:modified xsi:type="dcterms:W3CDTF">2024-03-06T15:35:45Z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  <property fmtid="{D5CDD505-2E9C-101B-9397-08002B2CF9AE}" pid="4" name="ContentTypeId">
    <vt:lpwstr>0x0101002ACE9CB7B05C164D8080449E5E0CE91F</vt:lpwstr>
  </property>
</Properties>
</file>